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58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24399-20DF-4902-8A41-6A576C00143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BCB7-BF0C-406E-86A9-44721894D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8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CB7-BF0C-406E-86A9-44721894DC3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7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CB7-BF0C-406E-86A9-44721894DC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05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CB7-BF0C-406E-86A9-44721894DC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3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CB7-BF0C-406E-86A9-44721894DC3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8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0BCB7-BF0C-406E-86A9-44721894DC3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92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8A1B017-6A20-48C5-B595-11EB84869256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2C64884-1AF2-48D4-B346-D36B7743C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line.zakon.kz/document/?doc_id=1026672" TargetMode="External"/><Relationship Id="rId4" Type="http://schemas.openxmlformats.org/officeDocument/2006/relationships/hyperlink" Target="https://online.zakon.kz/document/?doc_id=30106150#sub_id=14000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line.zakon.kz/document/?doc_id=30479065#sub_id=700000" TargetMode="Externa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2667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online.zakon.kz/document/?doc_id=3162309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nline.zakon.kz/document/?doc_id=31534450#sub_id=6600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1575252#sub_id=285000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doc_id=31575252#sub_id=283000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51485#sub_id=300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doc_id=102667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266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6408712" cy="1828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ПРЕПОДАВАТЕЛЬ :  ТУСУПОВА А.Ж.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Административные правонарушения, посягающие на общественную безопасность и здоровье населения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73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5064"/>
            <a:ext cx="4214156" cy="246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5703169" cy="440740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u="sng" dirty="0">
                <a:hlinkClick r:id="rId4" tooltip="Конституционный закон Республики Казахстан от 4 июня 2007 года № 258-III «О государственных символах Республики Казахстан» (с изменениями и дополнениями по состоянию на 22.12.2017 г.)"/>
              </a:rPr>
              <a:t>Изготовление</a:t>
            </a:r>
            <a:r>
              <a:rPr lang="ru-RU" dirty="0"/>
              <a:t> Государственного Флага Республики Казахстан и Государственного Герба Республики Казахстан, не соответствующих требованиям национального стандарта, -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влечет штраф на физических лиц в размере двадцати пяти, на должностных лиц, субъектов малого предпринимательства или некоммерческие организации - в размере пятидесяти, на субъектов среднего предпринимательства - в размере семидесяти пяти, на субъектов крупного предпринимательства - в размере двухсот </a:t>
            </a:r>
            <a:r>
              <a:rPr lang="ru-RU" u="sng" dirty="0">
                <a:solidFill>
                  <a:srgbClr val="C00000"/>
                </a:solidFill>
                <a:hlinkClick r:id="rId5" tooltip="МЗП, МРП и прожиточный минимум (на 1995 - 2018 годы)"/>
              </a:rPr>
              <a:t>месячных расчетных показателей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418. Нарушение национальных стандартов, предъявляемых к Государственному Флагу Республики Казахстан и Государственному Гербу Республики Казахстан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1689161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563"/>
            <a:ext cx="4693172" cy="4929727"/>
          </a:xfrm>
        </p:spPr>
        <p:txBody>
          <a:bodyPr>
            <a:normAutofit/>
          </a:bodyPr>
          <a:lstStyle/>
          <a:p>
            <a:pPr fontAlgn="base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Непринятие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к уничтожению дикорастущей конопли на посевах сельскохозяйственных культур, в садах, виноградниках, питомниках и парках, на обочинах полей, оросительной и ирригационно-мелиоративных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сетей и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420. Непринятие мер к уничтожению дикорастущей конопли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994301"/>
            <a:ext cx="4824536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влечет штраф на физических лиц в размере десяти, на субъектов малого предпринимательства или некоммерческие организации - в размере сорока, на субъектов среднего предпринимательства - в размере семидесяти, на субъектов крупного предпринимательства - в размере ста месячных расчетных показателей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483768" y="3507935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Admin\Desktop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04259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Без названия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4116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49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\Desktop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07" y="3933056"/>
            <a:ext cx="3982194" cy="251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628800"/>
            <a:ext cx="5127104" cy="481783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Непринятие мер к обеспечению установленного режима охраны посевов конопли, мака или других растений, содержащих наркотические вещества, мест хранения и переработки урожая этих культур, а равно непринятие мер к уничтожению пожнивных остатков и отходов производства, содержащих наркотические вещества, -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влекут штраф на субъектов малого предпринимательства или некоммерческие организации в размере шестидесяти, на субъектов среднего предпринимательства - в размере ста, на субъектов крупного предпринимательства - в размере двухсот месячных расчетных показателей.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421. Непринятие мер к обеспечению охраны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посевов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Admin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3722"/>
            <a:ext cx="2936029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13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Без названия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7937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Без названия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085" y="3689482"/>
            <a:ext cx="3342390" cy="222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4479033" cy="408619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1. Нарушение правил регистрации и перерегистрации, производства, изготовления и контроля качества, испытания (исследования), ввоза, закупки, транспортировки, хранения, маркировки, реализации, применения (использования), обеспечения, уничтожения, рекламы </a:t>
            </a:r>
            <a:r>
              <a:rPr lang="ru-RU" u="sng" dirty="0">
                <a:hlinkClick r:id="rId5"/>
              </a:rPr>
              <a:t>лекарственных средств</a:t>
            </a:r>
            <a:r>
              <a:rPr lang="ru-RU" dirty="0"/>
              <a:t>, изделий медицинского назначения и медицинской техники, если оно не повлекло причинения вреда здоровью человека, -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>
                <a:solidFill>
                  <a:schemeClr val="tx1"/>
                </a:solidFill>
              </a:rPr>
              <a:t>Производство, закупка, транспортировка, хранение, реализация, применение (использование), реклама незарегистрированных, не разрешенных к применению лекарственных средств, изделий медицинского назначения и медицинской техники, если они не повлекли причинения вреда здоровью человека,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Статья </a:t>
            </a:r>
            <a:r>
              <a:rPr lang="ru-RU" sz="1600" b="1" dirty="0"/>
              <a:t>426. Нарушение правил фармацевтической деятельности и сферы обращения лекарственных средств, изделий медицинского назначения и медицинской техники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88140" y="1628800"/>
            <a:ext cx="252028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Штраф</a:t>
            </a:r>
            <a:endParaRPr lang="ru-R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Физ</a:t>
            </a:r>
            <a:r>
              <a:rPr lang="ru-RU" dirty="0">
                <a:solidFill>
                  <a:schemeClr val="tx1"/>
                </a:solidFill>
              </a:rPr>
              <a:t> лица 70 МРП</a:t>
            </a: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Должн</a:t>
            </a:r>
            <a:r>
              <a:rPr lang="ru-RU" dirty="0">
                <a:solidFill>
                  <a:schemeClr val="tx1"/>
                </a:solidFill>
              </a:rPr>
              <a:t>. Лица 100 МРП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Предприниматели 130, 200, 1000 МРП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716016" y="2564904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11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6" y="1719071"/>
            <a:ext cx="5152996" cy="440740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1. Уклонение от медицинского обследования и лечения лиц, находящихся в контакте с ВИЧ-инфицированными, больными СПИДом, венерическими болезнями, туберкулезом, продолжающееся после письменного предупреждения, сделанного учреждением здравоохранения, -</a:t>
            </a:r>
          </a:p>
          <a:p>
            <a:pPr fontAlgn="base"/>
            <a:r>
              <a:rPr lang="ru-RU" dirty="0"/>
              <a:t>влечет штраф в размере пяти месячных расчетных показателей.</a:t>
            </a:r>
          </a:p>
          <a:p>
            <a:pPr fontAlgn="base"/>
            <a:r>
              <a:rPr lang="ru-RU" dirty="0"/>
              <a:t>2. Уклонение от медицинского обследования и лечения лиц, признанных больными алкоголизмом, наркоманией и токсикоманией либо в отношении которых имеются достаточные данные о том, что они без назначения врача употребляют наркотические средства или психотропные вещества, -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влечет штраф в размере десяти месячных расчетных показателей.</a:t>
            </a:r>
          </a:p>
          <a:p>
            <a:pPr marL="45720" indent="0" fontAlgn="base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429. Уклонение от медицинского обследования и лечения лиц, находящихся в контакте с ВИЧ-инфицированными, больными СПИДом, венерическими болезнями, туберкулезом, а также лиц, потребляющих наркотические средства или психотропные вещества без назначения врача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Admin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0" y="2708921"/>
            <a:ext cx="3343133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6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1. Нарушение субъектами здравоохранения обязанности по информированию уполномоченного органа в области здравоохранения о случаях инфекционных заболеваний, отравлений, психических и поведенческих расстройств (заболеваний), представляющих опасность для окружающих, органов по чрезвычайным ситуациям об угрозе возникновения и (или) о возникновении медико-санитарных последствий чрезвычайных ситуаций, органов внутренних дел - о лицах, обратившихся по поводу свежих травм, ранений, криминальных абортов, о случаях заболеваний, представляющих опасность для окружающих, -</a:t>
            </a:r>
          </a:p>
          <a:p>
            <a:pPr fontAlgn="base"/>
            <a:r>
              <a:rPr lang="ru-RU" dirty="0"/>
              <a:t>влечет штраф на физических лиц в размере пяти, на должностных лиц - в размере десяти </a:t>
            </a:r>
            <a:r>
              <a:rPr lang="ru-RU" u="sng" dirty="0">
                <a:hlinkClick r:id="rId2"/>
              </a:rPr>
              <a:t>месячных расчетных показателей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2. То же действие (бездействие), совершенное повторно в течение года после наложения административного взыскания, -</a:t>
            </a:r>
          </a:p>
          <a:p>
            <a:pPr fontAlgn="base"/>
            <a:r>
              <a:rPr lang="ru-RU" dirty="0"/>
              <a:t>влечет штраф на физических лиц в размере десяти месячных расчетных показателей с лишением сертификата, на должностных лиц - в размере двадцати месячных расчетных показателей.</a:t>
            </a:r>
          </a:p>
          <a:p>
            <a:pPr fontAlgn="base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433. Нарушение субъектами здравоохранения обязанности по информированию уполномоченных органов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92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8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1"/>
            <a:ext cx="5847185" cy="2430009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 Нарушение или невыполнение в организациях, общественных местах, складских помещениях, сельскохозяйственных угодьях, в общежитиях и жилых домах противопожарных требований, предусмотренных </a:t>
            </a:r>
            <a:r>
              <a:rPr lang="ru-RU" u="sng" dirty="0">
                <a:hlinkClick r:id="rId2"/>
              </a:rPr>
              <a:t>правилами</a:t>
            </a:r>
            <a:r>
              <a:rPr lang="ru-RU" dirty="0"/>
              <a:t> пожарной безопасности, техническими регламентами, строительными нормами и правилами, национальными стандартами, -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410. Нарушение или невыполнение требований пожарной безопасности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620202" y="4077072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9962" y="4797152"/>
            <a:ext cx="511256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предупреждение или штраф на физических лиц в размере пяти, на должностных лиц, субъектов малого предпринимательства или некоммерческие организации - в размере пятнадцати, на субъектов среднего предпринимательства - в размере двадцати пяти, на субъектов крупного предпринимательства - в размере пятидесяти месячных расчетных показателей.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dmin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923" y="1748872"/>
            <a:ext cx="2304256" cy="278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imag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46" y="4548492"/>
            <a:ext cx="233083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3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34647" y="3429000"/>
            <a:ext cx="5781569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1"/>
            <a:ext cx="6207225" cy="440740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Выпуск и реализация взрывопожароопасной и пожароопасной продукции, не отвечающей требованиям </a:t>
            </a:r>
            <a:r>
              <a:rPr lang="ru-RU" u="sng" dirty="0">
                <a:hlinkClick r:id="rId2"/>
              </a:rPr>
              <a:t>пожарной безопасности</a:t>
            </a:r>
            <a:r>
              <a:rPr lang="ru-RU" dirty="0"/>
              <a:t>, если это не повлекло по неосторожности причинение тяжкого или средней тяжести вреда здоровью и (или) крупного ущерба физическому или юридическому лицу либо государству, -</a:t>
            </a:r>
          </a:p>
          <a:p>
            <a:pPr fontAlgn="base"/>
            <a:r>
              <a:rPr lang="ru-RU" dirty="0"/>
              <a:t>влекут штраф на должностных лиц, субъектов малого предпринимательства в размере тридцати, на субъектов среднего предпринимательства - в размере пятидесяти, на субъектов крупного предпринимательства - в размере ста месячных расчетных показателей.</a:t>
            </a:r>
          </a:p>
          <a:p>
            <a:pPr fontAlgn="base"/>
            <a:r>
              <a:rPr lang="ru-RU" dirty="0">
                <a:solidFill>
                  <a:srgbClr val="FF0000"/>
                </a:solidFill>
              </a:rPr>
              <a:t>Примечание.</a:t>
            </a:r>
            <a:r>
              <a:rPr lang="ru-RU" dirty="0"/>
              <a:t> Применительно к данной статье настоящего Кодекса под крупным ущербом признается сумма, превышающая сто месячных расчетных показателей на момент совершения административного правонарушения.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411. Выпуск и реализация взрывопожароопасной и пожароопасной продукции, не отвечающей требованиям пожарной безопасности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Admin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969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757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n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84066"/>
            <a:ext cx="4385667" cy="32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Нарушение или невыполнение правил безопасности на водоемах, совершенное лицом, ответственным за их соблюдение при отсутствии признаков уголовно наказуемого </a:t>
            </a:r>
            <a:r>
              <a:rPr lang="ru-RU" dirty="0" smtClean="0"/>
              <a:t>деяния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fontAlgn="base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412. Нарушение или невыполнение правил безопасности на водоемах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28276" y="3104653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6680" y="3753036"/>
            <a:ext cx="370327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 на физических лиц в размере семи, на должностных лиц, субъектов малого предпринимательства - в размере десяти, на субъектов среднего предпринимательства - в размере двадцати, на субъектов крупного предпринимательства - в размере шестидесяти месячных расчетных показателей.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87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57941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4847487"/>
            <a:ext cx="295232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dirty="0" smtClean="0"/>
              <a:t>Штраф:</a:t>
            </a:r>
          </a:p>
          <a:p>
            <a:pPr fontAlgn="base"/>
            <a:r>
              <a:rPr lang="ru-RU" dirty="0" smtClean="0"/>
              <a:t>Физ. лица  20МРП</a:t>
            </a:r>
          </a:p>
          <a:p>
            <a:pPr fontAlgn="base"/>
            <a:r>
              <a:rPr lang="ru-RU" dirty="0" err="1" smtClean="0"/>
              <a:t>Должн</a:t>
            </a:r>
            <a:r>
              <a:rPr lang="ru-RU" dirty="0" smtClean="0"/>
              <a:t>. лица 45 МРП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1. Необоснованный или преднамеренный выброс радиоактивных веществ в атмосферу, водную среду и недра в количествах, превышающих уровни, установленные уполномоченными государственными органами; нарушение требований по обеспечению учета и контроля радиоактивных веществ и источников ионизирующего излучения, если эти действия не содержат признаков </a:t>
            </a:r>
            <a:r>
              <a:rPr lang="ru-RU" u="sng" dirty="0">
                <a:hlinkClick r:id="rId3"/>
              </a:rPr>
              <a:t>уголовно наказуемого </a:t>
            </a:r>
            <a:r>
              <a:rPr lang="ru-RU" u="sng" dirty="0" smtClean="0">
                <a:hlinkClick r:id="rId3"/>
              </a:rPr>
              <a:t>деяния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413. Нарушение требований радиационной безопасности при использовании атомной энергии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799692" y="4299489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Admin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10430"/>
            <a:ext cx="3156355" cy="210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435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473" y="3143530"/>
            <a:ext cx="4468157" cy="287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Нарушение установленного порядка ядерного экспорта и импорта; нарушение требований по обеспечению физической защиты ядерных материалов, ядерных установок, источников ионизирующего излучения и пунктов хранения; нарушение требований по обеспечению учета и контроля ядерных материалов или источников ионизирующего излучения, если эти действия не содержат признаков </a:t>
            </a:r>
            <a:r>
              <a:rPr lang="ru-RU" u="sng" dirty="0">
                <a:hlinkClick r:id="rId4"/>
              </a:rPr>
              <a:t>уголовно наказуемого </a:t>
            </a:r>
            <a:r>
              <a:rPr lang="ru-RU" u="sng" dirty="0" smtClean="0">
                <a:hlinkClick r:id="rId4"/>
              </a:rPr>
              <a:t>деяния</a:t>
            </a:r>
            <a:r>
              <a:rPr lang="ru-RU" dirty="0" smtClean="0"/>
              <a:t>.</a:t>
            </a:r>
          </a:p>
          <a:p>
            <a:pPr marL="45720" indent="0" fontAlgn="base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414. Нарушение требований режима нераспространения ядерного оружия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581128"/>
            <a:ext cx="4858963" cy="1980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 на физических лиц в размере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должностных лиц, субъектов малого предпринимательства - в размере сорока, на субъектов среднего предпринимательства в размере - семидесяти, на субъектов крупного предпринимательства - в размере двухсот месячных расчетных показателей либо лишение лицензий, специальных разрешений на деятельность в сфере использования атомной энергии.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815323" y="4293094"/>
            <a:ext cx="288032" cy="262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83568" y="4581128"/>
            <a:ext cx="806489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1. Нарушение </a:t>
            </a:r>
            <a:r>
              <a:rPr lang="ru-RU" u="sng" dirty="0">
                <a:hlinkClick r:id="rId3" tooltip="Закон Республики Казахстан от 9 ноября 2004 года № 603-II «О техническом регулировании» (с изменениями и дополнениями по состоянию на 01.01.2018 г.)"/>
              </a:rPr>
              <a:t>законодательства</a:t>
            </a:r>
            <a:r>
              <a:rPr lang="ru-RU" dirty="0"/>
              <a:t> Республики Казахстан в области технического регулирования, совершенное в виде:</a:t>
            </a:r>
          </a:p>
          <a:p>
            <a:pPr fontAlgn="base"/>
            <a:r>
              <a:rPr lang="ru-RU" dirty="0"/>
              <a:t>1) выпуска и реализации продукции, не соответствующей требованиям технических регламентов;</a:t>
            </a:r>
          </a:p>
          <a:p>
            <a:pPr fontAlgn="base"/>
            <a:r>
              <a:rPr lang="ru-RU" dirty="0"/>
              <a:t>2) выпуска в оптовую или розничную торговлю, на рынки продукции, не соответствующей требованиям нормативного документа по стандартизации;</a:t>
            </a:r>
          </a:p>
          <a:p>
            <a:pPr fontAlgn="base"/>
            <a:r>
              <a:rPr lang="ru-RU" dirty="0"/>
              <a:t>3) импорта и (или) реализации продукции, подлежащей обязательному подтверждению соответствия, без наличия сертификата соответствия, знака соответствия или декларации о соответствии, а также в случае их подделки, истечения или приостановления срока действия;</a:t>
            </a:r>
          </a:p>
          <a:p>
            <a:pPr fontAlgn="base"/>
            <a:r>
              <a:rPr lang="ru-RU" dirty="0"/>
              <a:t>4) нарушения порядка проведения работ по подтверждению соответствия и аккредитации;</a:t>
            </a:r>
          </a:p>
          <a:p>
            <a:pPr fontAlgn="base"/>
            <a:r>
              <a:rPr lang="ru-RU" dirty="0"/>
              <a:t>5) необоснованных выдачи или подтверждения действия сертификата соответствия, а равно необоснованных принятия или регистрации декларации о соответствии, заявления-декларации, -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влечет </a:t>
            </a:r>
            <a:r>
              <a:rPr lang="ru-RU" dirty="0"/>
              <a:t>штраф на физических лиц в размере тридцати, на субъектов малого предпринимательства или некоммерческие организации - в размере шестидесяти пяти, на субъектов среднего предпринимательства - в размере ста, на субъектов крупного предпринимательства - в размере двухсот месячных расчетных показателей, с приостановлением аттестата аккредитации, аттестатов экспертов-аудиторов по подтверждению соответствия, аккредитации на срок шесть месяцев.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415. Нарушение законодательства Республики Казахстан в области технического регулирования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375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00469"/>
            <a:ext cx="4464496" cy="299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51520" y="1628800"/>
            <a:ext cx="561662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31649"/>
            <a:ext cx="5847185" cy="4137639"/>
          </a:xfrm>
        </p:spPr>
        <p:txBody>
          <a:bodyPr/>
          <a:lstStyle/>
          <a:p>
            <a:pPr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на физических лиц в размере ста шестидесяти, на субъектов малого предпринимательства или некоммерческие организации - в размере двухсот тридцати, на субъектов среднего предпринимательства - в размере трехсот десяти, на субъектов крупного предпринимательства - в размере тысячи шестисот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ЗП, МРП и прожиточный минимум (на 1995 - 2018 годы)"/>
              </a:rPr>
              <a:t>месячных расчетных показателей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приостановлением деятельности или без такового с конфискацией продукции или без таковой.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416. Нарушение законодательства в области обеспечения безопасности отдельных видов продукции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4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1"/>
            <a:ext cx="6639273" cy="423020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влекут штраф на экспертов-аудиторов по определению страны происхождения товара, статуса товара Евразийского экономического союза или иностранного товара в размере десяти </a:t>
            </a:r>
            <a:r>
              <a:rPr lang="ru-RU" u="sng" dirty="0">
                <a:hlinkClick r:id="rId2" tooltip="МЗП, МРП и прожиточный минимум (на 1995 - 2018 годы)"/>
              </a:rPr>
              <a:t>месячных расчетных показателей</a:t>
            </a:r>
            <a:r>
              <a:rPr lang="ru-RU" dirty="0"/>
              <a:t> с приостановлением аттестатов экспертов-аудиторов по определению страны происхождения товара, статуса товара Евразийского экономического союза или иностранного товара на срок шесть месяцев, на экспертные организации - в размере тридцати месячных расчетных показателей с приостановлением деятельности на срок до трех месяцев.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417. Нарушение порядка выдачи сертификата о происхождении товара и заключения форм товара Евразийского экономического союза или иностранного товара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64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105</TotalTime>
  <Words>785</Words>
  <Application>Microsoft Office PowerPoint</Application>
  <PresentationFormat>Экран (4:3)</PresentationFormat>
  <Paragraphs>72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Административные правонарушения, посягающие на общественную безопасность и здоровье населения </vt:lpstr>
      <vt:lpstr>Статья 410. Нарушение или невыполнение требований пожарной безопасности  </vt:lpstr>
      <vt:lpstr>Статья 411. Выпуск и реализация взрывопожароопасной и пожароопасной продукции, не отвечающей требованиям пожарной безопасности  </vt:lpstr>
      <vt:lpstr>   Статья 412. Нарушение или невыполнение правил безопасности на водоемах  </vt:lpstr>
      <vt:lpstr>Статья 413. Нарушение требований радиационной безопасности при использовании атомной энергии  </vt:lpstr>
      <vt:lpstr> Статья 414. Нарушение требований режима нераспространения ядерного оружия  </vt:lpstr>
      <vt:lpstr>   Статья 415. Нарушение законодательства Республики Казахстан в области технического регулирования  </vt:lpstr>
      <vt:lpstr>   Статья 416. Нарушение законодательства в области обеспечения безопасности отдельных видов продукции  </vt:lpstr>
      <vt:lpstr> Статья 417. Нарушение порядка выдачи сертификата о происхождении товара и заключения форм товара Евразийского экономического союза или иностранного товара  </vt:lpstr>
      <vt:lpstr>  Статья 418. Нарушение национальных стандартов, предъявляемых к Государственному Флагу Республики Казахстан и Государственному Гербу Республики Казахстан  </vt:lpstr>
      <vt:lpstr>Статья 420. Непринятие мер к уничтожению дикорастущей конопли  </vt:lpstr>
      <vt:lpstr>Статья 421. Непринятие мер к обеспечению охраны наркосодержащих посевов  </vt:lpstr>
      <vt:lpstr> Статья 426. Нарушение правил фармацевтической деятельности и сферы обращения лекарственных средств, изделий медицинского назначения и медицинской техники  </vt:lpstr>
      <vt:lpstr> Статья 429. Уклонение от медицинского обследования и лечения лиц, находящихся в контакте с ВИЧ-инфицированными, больными СПИДом, венерическими болезнями, туберкулезом, а также лиц, потребляющих наркотические средства или психотропные вещества без назначения врача  </vt:lpstr>
      <vt:lpstr>Статья 433. Нарушение субъектами здравоохранения обязанности по информированию уполномоченных органов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правонарушения, посягающие на общественную безопасность и здоровье населения</dc:title>
  <dc:creator>Admin</dc:creator>
  <cp:lastModifiedBy>Almagul</cp:lastModifiedBy>
  <cp:revision>13</cp:revision>
  <dcterms:created xsi:type="dcterms:W3CDTF">2018-04-19T16:41:50Z</dcterms:created>
  <dcterms:modified xsi:type="dcterms:W3CDTF">2019-05-19T11:16:53Z</dcterms:modified>
</cp:coreProperties>
</file>